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0" r:id="rId3"/>
    <p:sldId id="257" r:id="rId4"/>
    <p:sldId id="265" r:id="rId5"/>
    <p:sldId id="258" r:id="rId6"/>
    <p:sldId id="261" r:id="rId7"/>
    <p:sldId id="264" r:id="rId8"/>
    <p:sldId id="266" r:id="rId9"/>
    <p:sldId id="267" r:id="rId10"/>
    <p:sldId id="262" r:id="rId11"/>
    <p:sldId id="263" r:id="rId12"/>
    <p:sldId id="268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-523" y="-9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2127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738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65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122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1929-82F6-47EF-B803-681E8774CA02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62203-20F0-4C5F-8CF4-4C418350AE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10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5" name="Text 1"/>
          <p:cNvSpPr/>
          <p:nvPr/>
        </p:nvSpPr>
        <p:spPr>
          <a:xfrm>
            <a:off x="6319599" y="267872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온도조절</a:t>
            </a:r>
            <a:r>
              <a:rPr lang="en-US" sz="5249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5249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시스템</a:t>
            </a:r>
            <a:endParaRPr lang="en-US" sz="5249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967016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760220" y="219582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발전</a:t>
            </a:r>
            <a:r>
              <a:rPr lang="en-US" sz="4374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방향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1760220" y="4202116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8" name="Text 4"/>
          <p:cNvSpPr/>
          <p:nvPr/>
        </p:nvSpPr>
        <p:spPr>
          <a:xfrm>
            <a:off x="1952982" y="3885971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382944" y="394050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습도 조절 기능 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482334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537597" y="390394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12" name="Text 8"/>
          <p:cNvSpPr/>
          <p:nvPr/>
        </p:nvSpPr>
        <p:spPr>
          <a:xfrm>
            <a:off x="5845154" y="3905855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09406" y="394050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Database 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259711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314974" y="390394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16" name="Text 12"/>
          <p:cNvSpPr/>
          <p:nvPr/>
        </p:nvSpPr>
        <p:spPr>
          <a:xfrm>
            <a:off x="9473446" y="3905855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937698" y="394050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ko-KR" altLang="en-US" sz="2187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센서값의</a:t>
            </a: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ko-KR" altLang="en-US" sz="2187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오류처리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10037088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324552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질의응답 및 토의</a:t>
            </a:r>
            <a:endParaRPr lang="en-US" sz="4374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5" name="Shape 2"/>
          <p:cNvSpPr/>
          <p:nvPr/>
        </p:nvSpPr>
        <p:spPr>
          <a:xfrm>
            <a:off x="7265313" y="209138"/>
            <a:ext cx="99893" cy="7200000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6" name="Shape 3"/>
          <p:cNvSpPr/>
          <p:nvPr/>
        </p:nvSpPr>
        <p:spPr>
          <a:xfrm>
            <a:off x="7565172" y="859155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convex"/>
            <a:contourClr>
              <a:srgbClr val="FFFFFF"/>
            </a:contourClr>
          </a:sp3d>
        </p:spPr>
      </p:sp>
      <p:sp>
        <p:nvSpPr>
          <p:cNvPr id="7" name="Shape 4"/>
          <p:cNvSpPr/>
          <p:nvPr/>
        </p:nvSpPr>
        <p:spPr>
          <a:xfrm>
            <a:off x="7065228" y="65919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8" name="Text 5"/>
          <p:cNvSpPr/>
          <p:nvPr/>
        </p:nvSpPr>
        <p:spPr>
          <a:xfrm>
            <a:off x="7257990" y="700862"/>
            <a:ext cx="114300" cy="416481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258" y="70776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+mj-ea"/>
                <a:ea typeface="+mj-ea"/>
                <a:cs typeface="Barlow" pitchFamily="34" charset="-120"/>
              </a:rPr>
              <a:t>시리얼 포트 연결</a:t>
            </a:r>
            <a:endParaRPr lang="en-US" sz="2187" dirty="0">
              <a:latin typeface="+mj-ea"/>
              <a:ea typeface="+mj-ea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537258" y="1188185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 smtClean="0">
                <a:solidFill>
                  <a:srgbClr val="272525"/>
                </a:solidFill>
                <a:latin typeface="+mn-ea"/>
              </a:rPr>
              <a:t>Serial</a:t>
            </a:r>
            <a:r>
              <a:rPr lang="ko-KR" altLang="en-US" sz="1750" dirty="0" smtClean="0">
                <a:solidFill>
                  <a:srgbClr val="272525"/>
                </a:solidFill>
                <a:latin typeface="+mn-ea"/>
              </a:rPr>
              <a:t>포트를 통해 </a:t>
            </a:r>
            <a:r>
              <a:rPr lang="en-US" altLang="ko-KR" sz="1750" dirty="0" smtClean="0">
                <a:solidFill>
                  <a:srgbClr val="272525"/>
                </a:solidFill>
                <a:latin typeface="+mn-ea"/>
              </a:rPr>
              <a:t>C#</a:t>
            </a:r>
            <a:r>
              <a:rPr lang="ko-KR" altLang="en-US" sz="1750" dirty="0" smtClean="0">
                <a:solidFill>
                  <a:srgbClr val="272525"/>
                </a:solidFill>
                <a:latin typeface="+mn-ea"/>
              </a:rPr>
              <a:t>프로그램과 </a:t>
            </a:r>
            <a:r>
              <a:rPr lang="en-US" altLang="ko-KR" sz="1750" dirty="0" smtClean="0">
                <a:solidFill>
                  <a:srgbClr val="272525"/>
                </a:solidFill>
                <a:latin typeface="+mn-ea"/>
              </a:rPr>
              <a:t>STM32</a:t>
            </a:r>
            <a:r>
              <a:rPr lang="ko-KR" altLang="en-US" sz="1750" dirty="0" smtClean="0">
                <a:solidFill>
                  <a:srgbClr val="272525"/>
                </a:solidFill>
                <a:latin typeface="+mn-ea"/>
              </a:rPr>
              <a:t>를 연결합니다</a:t>
            </a:r>
            <a:r>
              <a:rPr lang="en-US" altLang="ko-KR" sz="1750" dirty="0" smtClean="0">
                <a:solidFill>
                  <a:srgbClr val="272525"/>
                </a:solidFill>
                <a:latin typeface="+mn-ea"/>
              </a:rPr>
              <a:t>.</a:t>
            </a:r>
            <a:endParaRPr lang="en-US" sz="1750" dirty="0">
              <a:latin typeface="+mn-ea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287631" y="1895578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2" name="Shape 9"/>
          <p:cNvSpPr/>
          <p:nvPr/>
        </p:nvSpPr>
        <p:spPr>
          <a:xfrm>
            <a:off x="7065228" y="169561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3" name="Text 10"/>
          <p:cNvSpPr/>
          <p:nvPr/>
        </p:nvSpPr>
        <p:spPr>
          <a:xfrm>
            <a:off x="7223700" y="175855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1198" y="174419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+mj-ea"/>
                <a:ea typeface="+mj-ea"/>
                <a:cs typeface="Barlow" pitchFamily="34" charset="-120"/>
              </a:rPr>
              <a:t>온습도값 요청</a:t>
            </a:r>
            <a:endParaRPr lang="en-US" altLang="ko-KR" sz="2187" dirty="0">
              <a:latin typeface="+mj-ea"/>
              <a:ea typeface="+mj-ea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760220" y="2224607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+mn-ea"/>
              </a:rPr>
              <a:t>C#</a:t>
            </a:r>
            <a:r>
              <a:rPr lang="ko-KR" altLang="en-US" sz="1750" dirty="0">
                <a:solidFill>
                  <a:srgbClr val="272525"/>
                </a:solidFill>
                <a:latin typeface="+mn-ea"/>
              </a:rPr>
              <a:t>을 통해 </a:t>
            </a:r>
            <a:r>
              <a:rPr lang="en-US" altLang="ko-KR" sz="1750" dirty="0">
                <a:solidFill>
                  <a:srgbClr val="272525"/>
                </a:solidFill>
                <a:latin typeface="+mn-ea"/>
              </a:rPr>
              <a:t>STM32</a:t>
            </a:r>
            <a:r>
              <a:rPr lang="ko-KR" altLang="en-US" sz="1750" dirty="0">
                <a:solidFill>
                  <a:srgbClr val="272525"/>
                </a:solidFill>
                <a:latin typeface="+mn-ea"/>
              </a:rPr>
              <a:t>에게 온습도 값을 요청합니다</a:t>
            </a:r>
            <a:r>
              <a:rPr lang="en-US" altLang="ko-KR" sz="1750" dirty="0">
                <a:solidFill>
                  <a:srgbClr val="272525"/>
                </a:solidFill>
                <a:latin typeface="+mn-ea"/>
              </a:rPr>
              <a:t>.</a:t>
            </a:r>
            <a:endParaRPr lang="en-US" altLang="ko-KR" sz="1750" dirty="0">
              <a:latin typeface="+mn-ea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565172" y="3012308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7" name="Shape 14"/>
          <p:cNvSpPr/>
          <p:nvPr/>
        </p:nvSpPr>
        <p:spPr>
          <a:xfrm>
            <a:off x="7065228" y="281234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8" name="Text 15"/>
          <p:cNvSpPr/>
          <p:nvPr/>
        </p:nvSpPr>
        <p:spPr>
          <a:xfrm>
            <a:off x="7223700" y="2885914"/>
            <a:ext cx="182880" cy="416481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258" y="286092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+mj-ea"/>
                <a:ea typeface="+mj-ea"/>
                <a:cs typeface="Barlow" pitchFamily="34" charset="-120"/>
              </a:rPr>
              <a:t>온습도값 전송</a:t>
            </a:r>
            <a:endParaRPr lang="en-US" altLang="ko-KR" sz="2187" dirty="0">
              <a:latin typeface="+mj-ea"/>
              <a:ea typeface="+mj-ea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8537258" y="3341338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+mn-ea"/>
                <a:cs typeface="Montserrat" pitchFamily="34" charset="-120"/>
              </a:rPr>
              <a:t>STM32</a:t>
            </a:r>
            <a:r>
              <a:rPr lang="ko-KR" altLang="en-US" sz="1750" dirty="0">
                <a:solidFill>
                  <a:srgbClr val="272525"/>
                </a:solidFill>
                <a:latin typeface="+mn-ea"/>
                <a:cs typeface="Montserrat" pitchFamily="34" charset="-120"/>
              </a:rPr>
              <a:t>가 온습도 센서로 측정한 값을 </a:t>
            </a:r>
            <a:r>
              <a:rPr lang="en-US" altLang="ko-KR" sz="1750" dirty="0">
                <a:solidFill>
                  <a:srgbClr val="272525"/>
                </a:solidFill>
                <a:latin typeface="+mn-ea"/>
                <a:cs typeface="Montserrat" pitchFamily="34" charset="-120"/>
              </a:rPr>
              <a:t>C#</a:t>
            </a:r>
            <a:r>
              <a:rPr lang="ko-KR" altLang="en-US" sz="1750" dirty="0">
                <a:solidFill>
                  <a:srgbClr val="272525"/>
                </a:solidFill>
                <a:latin typeface="+mn-ea"/>
                <a:cs typeface="Montserrat" pitchFamily="34" charset="-120"/>
              </a:rPr>
              <a:t>에게 전송합니다</a:t>
            </a:r>
            <a:r>
              <a:rPr lang="en-US" altLang="ko-KR" sz="1750" dirty="0">
                <a:solidFill>
                  <a:srgbClr val="272525"/>
                </a:solidFill>
                <a:latin typeface="+mn-ea"/>
                <a:cs typeface="Montserrat" pitchFamily="34" charset="-120"/>
              </a:rPr>
              <a:t>.</a:t>
            </a:r>
            <a:endParaRPr lang="en-US" altLang="ko-KR" sz="1750" dirty="0">
              <a:latin typeface="+mn-ea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6287631" y="4118525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22" name="Shape 19"/>
          <p:cNvSpPr/>
          <p:nvPr/>
        </p:nvSpPr>
        <p:spPr>
          <a:xfrm>
            <a:off x="7065228" y="391856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23" name="Text 20"/>
          <p:cNvSpPr/>
          <p:nvPr/>
        </p:nvSpPr>
        <p:spPr>
          <a:xfrm>
            <a:off x="7216080" y="3992131"/>
            <a:ext cx="198120" cy="416481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2624" dirty="0"/>
          </a:p>
        </p:txBody>
      </p:sp>
      <p:sp>
        <p:nvSpPr>
          <p:cNvPr id="24" name="Text 21"/>
          <p:cNvSpPr/>
          <p:nvPr/>
        </p:nvSpPr>
        <p:spPr>
          <a:xfrm>
            <a:off x="3871198" y="396713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+mj-ea"/>
                <a:ea typeface="+mj-ea"/>
                <a:cs typeface="Barlow" pitchFamily="34" charset="-120"/>
              </a:rPr>
              <a:t>온습도값 화면 출력</a:t>
            </a:r>
            <a:endParaRPr lang="en-US" altLang="ko-KR" sz="2187" dirty="0">
              <a:latin typeface="+mj-ea"/>
              <a:ea typeface="+mj-ea"/>
            </a:endParaRPr>
          </a:p>
        </p:txBody>
      </p:sp>
      <p:sp>
        <p:nvSpPr>
          <p:cNvPr id="25" name="Text 22"/>
          <p:cNvSpPr/>
          <p:nvPr/>
        </p:nvSpPr>
        <p:spPr>
          <a:xfrm>
            <a:off x="1760220" y="4447555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799"/>
              </a:lnSpc>
            </a:pPr>
            <a:r>
              <a:rPr lang="ko-KR" altLang="en-US" sz="1750" dirty="0">
                <a:latin typeface="+mn-ea"/>
              </a:rPr>
              <a:t>수신한 측정값을 </a:t>
            </a:r>
            <a:r>
              <a:rPr lang="en-US" altLang="ko-KR" sz="1750" dirty="0">
                <a:latin typeface="+mn-ea"/>
              </a:rPr>
              <a:t>C#</a:t>
            </a:r>
            <a:r>
              <a:rPr lang="ko-KR" altLang="en-US" sz="1750" dirty="0">
                <a:latin typeface="+mn-ea"/>
              </a:rPr>
              <a:t>의 </a:t>
            </a:r>
            <a:r>
              <a:rPr lang="en-US" altLang="ko-KR" sz="1750" dirty="0">
                <a:latin typeface="+mn-ea"/>
              </a:rPr>
              <a:t>GUI </a:t>
            </a:r>
            <a:r>
              <a:rPr lang="ko-KR" altLang="en-US" sz="1750" dirty="0">
                <a:latin typeface="+mn-ea"/>
              </a:rPr>
              <a:t>기능을 통해 화면에 표시합니다</a:t>
            </a:r>
            <a:r>
              <a:rPr lang="en-US" altLang="ko-KR" sz="1750" dirty="0">
                <a:latin typeface="+mn-ea"/>
              </a:rPr>
              <a:t>.</a:t>
            </a:r>
          </a:p>
        </p:txBody>
      </p:sp>
      <p:sp>
        <p:nvSpPr>
          <p:cNvPr id="27" name="Shape 3"/>
          <p:cNvSpPr/>
          <p:nvPr/>
        </p:nvSpPr>
        <p:spPr>
          <a:xfrm>
            <a:off x="7565172" y="5220168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convex"/>
            <a:contourClr>
              <a:srgbClr val="FFFFFF"/>
            </a:contourClr>
          </a:sp3d>
        </p:spPr>
      </p:sp>
      <p:sp>
        <p:nvSpPr>
          <p:cNvPr id="28" name="Shape 4"/>
          <p:cNvSpPr/>
          <p:nvPr/>
        </p:nvSpPr>
        <p:spPr>
          <a:xfrm>
            <a:off x="7065228" y="502020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29" name="Text 5"/>
          <p:cNvSpPr/>
          <p:nvPr/>
        </p:nvSpPr>
        <p:spPr>
          <a:xfrm>
            <a:off x="7257990" y="5083141"/>
            <a:ext cx="114300" cy="416481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</a:rPr>
              <a:t>5</a:t>
            </a:r>
            <a:endParaRPr lang="en-US" sz="2624" dirty="0"/>
          </a:p>
        </p:txBody>
      </p:sp>
      <p:sp>
        <p:nvSpPr>
          <p:cNvPr id="30" name="Text 6"/>
          <p:cNvSpPr/>
          <p:nvPr/>
        </p:nvSpPr>
        <p:spPr>
          <a:xfrm>
            <a:off x="8537258" y="506878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Barlow"/>
              </a:rPr>
              <a:t>희망 온도 요청</a:t>
            </a:r>
            <a:endParaRPr lang="en-US" altLang="ko-KR" sz="2187" dirty="0">
              <a:latin typeface="Barlow"/>
              <a:ea typeface="Barlow"/>
            </a:endParaRPr>
          </a:p>
        </p:txBody>
      </p:sp>
      <p:sp>
        <p:nvSpPr>
          <p:cNvPr id="31" name="Text 7"/>
          <p:cNvSpPr/>
          <p:nvPr/>
        </p:nvSpPr>
        <p:spPr>
          <a:xfrm>
            <a:off x="8537258" y="5549198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altLang="ko-KR" sz="1750" dirty="0">
                <a:latin typeface="+mn-ea"/>
              </a:rPr>
              <a:t>C#</a:t>
            </a:r>
            <a:r>
              <a:rPr lang="ko-KR" altLang="en-US" sz="1750" dirty="0">
                <a:latin typeface="+mn-ea"/>
              </a:rPr>
              <a:t>의 인터페이스 버튼을 통해 희망 온도를 </a:t>
            </a:r>
            <a:r>
              <a:rPr lang="en-US" altLang="ko-KR" sz="1750" dirty="0">
                <a:latin typeface="+mn-ea"/>
              </a:rPr>
              <a:t>STM32</a:t>
            </a:r>
            <a:r>
              <a:rPr lang="ko-KR" altLang="en-US" sz="1750" dirty="0">
                <a:latin typeface="+mn-ea"/>
              </a:rPr>
              <a:t>에 요청합니다</a:t>
            </a:r>
            <a:r>
              <a:rPr lang="en-US" altLang="ko-KR" sz="1750" dirty="0">
                <a:latin typeface="+mn-ea"/>
              </a:rPr>
              <a:t>.</a:t>
            </a:r>
          </a:p>
        </p:txBody>
      </p:sp>
      <p:sp>
        <p:nvSpPr>
          <p:cNvPr id="32" name="Shape 8"/>
          <p:cNvSpPr/>
          <p:nvPr/>
        </p:nvSpPr>
        <p:spPr>
          <a:xfrm>
            <a:off x="6287631" y="6350988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33" name="Shape 9"/>
          <p:cNvSpPr/>
          <p:nvPr/>
        </p:nvSpPr>
        <p:spPr>
          <a:xfrm>
            <a:off x="7065228" y="615102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34" name="Text 10"/>
          <p:cNvSpPr/>
          <p:nvPr/>
        </p:nvSpPr>
        <p:spPr>
          <a:xfrm>
            <a:off x="7223700" y="621396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</a:rPr>
              <a:t>6</a:t>
            </a:r>
            <a:endParaRPr lang="en-US" sz="2624" dirty="0"/>
          </a:p>
        </p:txBody>
      </p:sp>
      <p:sp>
        <p:nvSpPr>
          <p:cNvPr id="35" name="Text 11"/>
          <p:cNvSpPr/>
          <p:nvPr/>
        </p:nvSpPr>
        <p:spPr>
          <a:xfrm>
            <a:off x="3871198" y="619960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+mj-ea"/>
                <a:ea typeface="+mj-ea"/>
                <a:cs typeface="Barlow" pitchFamily="34" charset="-120"/>
              </a:rPr>
              <a:t>에어컨 및 히터 구동</a:t>
            </a:r>
            <a:endParaRPr lang="en-US" altLang="ko-KR" sz="2187" dirty="0">
              <a:latin typeface="+mj-ea"/>
              <a:ea typeface="+mj-ea"/>
            </a:endParaRPr>
          </a:p>
        </p:txBody>
      </p:sp>
      <p:sp>
        <p:nvSpPr>
          <p:cNvPr id="36" name="Text 12"/>
          <p:cNvSpPr/>
          <p:nvPr/>
        </p:nvSpPr>
        <p:spPr>
          <a:xfrm>
            <a:off x="1760220" y="6680017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+mn-ea"/>
              </a:rPr>
              <a:t>STM32</a:t>
            </a:r>
            <a:r>
              <a:rPr lang="ko-KR" altLang="en-US" sz="1750" dirty="0">
                <a:solidFill>
                  <a:srgbClr val="272525"/>
                </a:solidFill>
                <a:latin typeface="+mn-ea"/>
              </a:rPr>
              <a:t>는 현재 온도와 희망온도의 차이에 따라 에어컨 및 히터를 구동합니다</a:t>
            </a:r>
            <a:r>
              <a:rPr lang="en-US" altLang="ko-KR" sz="1750" dirty="0">
                <a:solidFill>
                  <a:srgbClr val="272525"/>
                </a:solidFill>
                <a:latin typeface="+mn-ea"/>
              </a:rPr>
              <a:t>.</a:t>
            </a:r>
            <a:endParaRPr lang="en-US" altLang="ko-KR" sz="175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9001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179320"/>
            <a:ext cx="6797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C#과 STM32를 사용하는 이유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318034"/>
            <a:ext cx="111099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C#은 다양한 GUI 기능과 풍부한 개발 도구를 제공하여 온도조절 시스템을 쉽게 구현할 수 있습니다. STM32는 안정적이고 효율적인 하드웨어 플랫폼입니다.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760220" y="4500920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C#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760220" y="5139571"/>
            <a:ext cx="528399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C#은 사용자 인터페이스 개발에 용이하며, 다양한 라이브러리와 도구를 활용할 수 있습니다.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3806" y="4500920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STM32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7593806" y="5139571"/>
            <a:ext cx="528399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STM32는 저전력 및 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확장성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을 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갖춘 하드웨어 플랫폼으로 온도제어 애플리케이션에 적합합니다.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318379"/>
            <a:ext cx="10088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C#와 STM32를 이용한 온도조절 시스템 소개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760220" y="3417808"/>
            <a:ext cx="5443895" cy="1635562"/>
          </a:xfrm>
          <a:prstGeom prst="roundRect">
            <a:avLst>
              <a:gd name="adj" fmla="val 8151"/>
            </a:avLst>
          </a:prstGeom>
          <a:solidFill>
            <a:srgbClr val="EEEFF5"/>
          </a:solidFill>
          <a:ln/>
        </p:spPr>
      </p:sp>
      <p:sp>
        <p:nvSpPr>
          <p:cNvPr id="7" name="Text 4"/>
          <p:cNvSpPr/>
          <p:nvPr/>
        </p:nvSpPr>
        <p:spPr>
          <a:xfrm>
            <a:off x="1982391" y="363997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온도</a:t>
            </a: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설정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982391" y="4120396"/>
            <a:ext cx="49995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C#의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GUI를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통해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사용자는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편리하게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원하는 온도로 시스템을 설정할 수 있습니다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altLang="ko-KR" sz="1750" dirty="0"/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417808"/>
            <a:ext cx="5443895" cy="1635562"/>
          </a:xfrm>
          <a:prstGeom prst="roundRect">
            <a:avLst>
              <a:gd name="adj" fmla="val 8151"/>
            </a:avLst>
          </a:prstGeom>
          <a:solidFill>
            <a:srgbClr val="EEEFF5"/>
          </a:solidFill>
          <a:ln/>
        </p:spPr>
      </p:sp>
      <p:sp>
        <p:nvSpPr>
          <p:cNvPr id="10" name="Text 7"/>
          <p:cNvSpPr/>
          <p:nvPr/>
        </p:nvSpPr>
        <p:spPr>
          <a:xfrm>
            <a:off x="7648456" y="363997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실시간 모니터링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7648456" y="4120396"/>
            <a:ext cx="49995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STM32의 센서를 통해 </a:t>
            </a:r>
            <a:r>
              <a:rPr lang="en-US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실시간으로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온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습도의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변화를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모니터링할 수 있습니다.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760220" y="5275540"/>
            <a:ext cx="5443895" cy="1635562"/>
          </a:xfrm>
          <a:prstGeom prst="roundRect">
            <a:avLst>
              <a:gd name="adj" fmla="val 8151"/>
            </a:avLst>
          </a:prstGeom>
          <a:solidFill>
            <a:srgbClr val="EEEFF5"/>
          </a:solidFill>
          <a:ln/>
        </p:spPr>
      </p:sp>
      <p:sp>
        <p:nvSpPr>
          <p:cNvPr id="13" name="Text 10"/>
          <p:cNvSpPr/>
          <p:nvPr/>
        </p:nvSpPr>
        <p:spPr>
          <a:xfrm>
            <a:off x="1982391" y="549771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에어컨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1982391" y="5978128"/>
            <a:ext cx="49995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PWM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을 이용하여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온도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의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설정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범위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에 따라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팬의 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회전속도를 조절합니다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altLang="ko-KR" sz="1750" dirty="0"/>
          </a:p>
        </p:txBody>
      </p:sp>
      <p:sp>
        <p:nvSpPr>
          <p:cNvPr id="15" name="Shape 12"/>
          <p:cNvSpPr/>
          <p:nvPr/>
        </p:nvSpPr>
        <p:spPr>
          <a:xfrm>
            <a:off x="7426285" y="5275540"/>
            <a:ext cx="5443895" cy="1635562"/>
          </a:xfrm>
          <a:prstGeom prst="roundRect">
            <a:avLst>
              <a:gd name="adj" fmla="val 8151"/>
            </a:avLst>
          </a:prstGeom>
          <a:solidFill>
            <a:srgbClr val="EEEFF5"/>
          </a:solidFill>
          <a:ln/>
        </p:spPr>
      </p:sp>
      <p:sp>
        <p:nvSpPr>
          <p:cNvPr id="16" name="Text 13"/>
          <p:cNvSpPr/>
          <p:nvPr/>
        </p:nvSpPr>
        <p:spPr>
          <a:xfrm>
            <a:off x="7648456" y="549771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히터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7648456" y="5978128"/>
            <a:ext cx="49995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PWM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을 이용하여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온도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의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설정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범위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에 따라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히터의 강도를 조절합니다</a:t>
            </a:r>
            <a:endParaRPr lang="en-US" altLang="ko-KR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307" y="6712935"/>
            <a:ext cx="5784378" cy="117438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6348" y="5655751"/>
            <a:ext cx="653332" cy="75133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1895" y="1765623"/>
            <a:ext cx="1827635" cy="214837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l="16040" r="34698"/>
          <a:stretch/>
        </p:blipFill>
        <p:spPr>
          <a:xfrm>
            <a:off x="11401736" y="1112156"/>
            <a:ext cx="1476341" cy="174559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01736" y="2995458"/>
            <a:ext cx="1476341" cy="165846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2952" y="1765623"/>
            <a:ext cx="2439384" cy="2148370"/>
          </a:xfrm>
          <a:prstGeom prst="rect">
            <a:avLst/>
          </a:prstGeom>
        </p:spPr>
      </p:pic>
      <p:sp>
        <p:nvSpPr>
          <p:cNvPr id="12" name="오른쪽 화살표 11"/>
          <p:cNvSpPr/>
          <p:nvPr/>
        </p:nvSpPr>
        <p:spPr>
          <a:xfrm>
            <a:off x="3202063" y="2425461"/>
            <a:ext cx="2254412" cy="23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60"/>
          </a:p>
        </p:txBody>
      </p:sp>
      <p:sp>
        <p:nvSpPr>
          <p:cNvPr id="13" name="오른쪽 화살표 12"/>
          <p:cNvSpPr/>
          <p:nvPr/>
        </p:nvSpPr>
        <p:spPr>
          <a:xfrm rot="10800000">
            <a:off x="3202063" y="3026744"/>
            <a:ext cx="2254412" cy="23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60"/>
          </a:p>
        </p:txBody>
      </p:sp>
      <p:sp>
        <p:nvSpPr>
          <p:cNvPr id="14" name="TextBox 13"/>
          <p:cNvSpPr txBox="1"/>
          <p:nvPr/>
        </p:nvSpPr>
        <p:spPr>
          <a:xfrm>
            <a:off x="3092337" y="2603623"/>
            <a:ext cx="352127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160" dirty="0"/>
              <a:t>UART Serial Rx/</a:t>
            </a:r>
            <a:r>
              <a:rPr lang="en-US" altLang="ko-KR" sz="2160" dirty="0" err="1"/>
              <a:t>Tx</a:t>
            </a:r>
            <a:r>
              <a:rPr lang="en-US" altLang="ko-KR" sz="2160" dirty="0"/>
              <a:t> </a:t>
            </a:r>
            <a:endParaRPr lang="ko-KR" altLang="en-US" sz="2160" dirty="0"/>
          </a:p>
        </p:txBody>
      </p:sp>
      <p:sp>
        <p:nvSpPr>
          <p:cNvPr id="15" name="TextBox 14"/>
          <p:cNvSpPr txBox="1"/>
          <p:nvPr/>
        </p:nvSpPr>
        <p:spPr>
          <a:xfrm>
            <a:off x="3891306" y="2161987"/>
            <a:ext cx="3521272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20" dirty="0"/>
              <a:t>Command</a:t>
            </a:r>
            <a:endParaRPr lang="ko-KR" altLang="en-US" sz="1320" dirty="0"/>
          </a:p>
        </p:txBody>
      </p:sp>
      <p:sp>
        <p:nvSpPr>
          <p:cNvPr id="16" name="TextBox 15"/>
          <p:cNvSpPr txBox="1"/>
          <p:nvPr/>
        </p:nvSpPr>
        <p:spPr>
          <a:xfrm>
            <a:off x="3357652" y="3224984"/>
            <a:ext cx="2208548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20" dirty="0"/>
              <a:t>Temperature / Humidity / SET Temperature</a:t>
            </a:r>
            <a:endParaRPr lang="ko-KR" altLang="en-US" sz="1320" dirty="0"/>
          </a:p>
        </p:txBody>
      </p:sp>
      <p:sp>
        <p:nvSpPr>
          <p:cNvPr id="17" name="TextBox 16"/>
          <p:cNvSpPr txBox="1"/>
          <p:nvPr/>
        </p:nvSpPr>
        <p:spPr>
          <a:xfrm>
            <a:off x="7674892" y="3976534"/>
            <a:ext cx="3387580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20" dirty="0"/>
              <a:t>SET Temperature &gt; Current Temperature</a:t>
            </a:r>
          </a:p>
          <a:p>
            <a:r>
              <a:rPr lang="en-US" altLang="ko-KR" sz="1320" dirty="0"/>
              <a:t>-&gt; Heating Mode </a:t>
            </a:r>
            <a:endParaRPr lang="ko-KR" altLang="en-US" sz="1320" dirty="0"/>
          </a:p>
        </p:txBody>
      </p:sp>
      <p:sp>
        <p:nvSpPr>
          <p:cNvPr id="18" name="TextBox 17"/>
          <p:cNvSpPr txBox="1"/>
          <p:nvPr/>
        </p:nvSpPr>
        <p:spPr>
          <a:xfrm>
            <a:off x="7674892" y="1659273"/>
            <a:ext cx="3387580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20" dirty="0"/>
              <a:t>SET Temperature &lt; Current Temperature</a:t>
            </a:r>
          </a:p>
          <a:p>
            <a:r>
              <a:rPr lang="en-US" altLang="ko-KR" sz="1320" dirty="0"/>
              <a:t>-&gt; Cooling Mode</a:t>
            </a:r>
            <a:endParaRPr lang="ko-KR" altLang="en-US" sz="1320" dirty="0"/>
          </a:p>
        </p:txBody>
      </p:sp>
      <p:sp>
        <p:nvSpPr>
          <p:cNvPr id="19" name="TextBox 18"/>
          <p:cNvSpPr txBox="1"/>
          <p:nvPr/>
        </p:nvSpPr>
        <p:spPr>
          <a:xfrm>
            <a:off x="4919818" y="6446237"/>
            <a:ext cx="3387580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20" dirty="0"/>
              <a:t>DHT11 – Temperature / Humidity Sensor</a:t>
            </a:r>
            <a:endParaRPr lang="ko-KR" altLang="en-US" sz="1320" dirty="0"/>
          </a:p>
        </p:txBody>
      </p:sp>
      <p:sp>
        <p:nvSpPr>
          <p:cNvPr id="20" name="오른쪽 화살표 19"/>
          <p:cNvSpPr/>
          <p:nvPr/>
        </p:nvSpPr>
        <p:spPr>
          <a:xfrm>
            <a:off x="7925786" y="2132386"/>
            <a:ext cx="2254412" cy="23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60"/>
          </a:p>
        </p:txBody>
      </p:sp>
      <p:sp>
        <p:nvSpPr>
          <p:cNvPr id="21" name="오른쪽 화살표 20"/>
          <p:cNvSpPr/>
          <p:nvPr/>
        </p:nvSpPr>
        <p:spPr>
          <a:xfrm>
            <a:off x="7925786" y="3662774"/>
            <a:ext cx="2254412" cy="23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60"/>
          </a:p>
        </p:txBody>
      </p:sp>
      <p:sp>
        <p:nvSpPr>
          <p:cNvPr id="23" name="위쪽/아래쪽 화살표 22"/>
          <p:cNvSpPr/>
          <p:nvPr/>
        </p:nvSpPr>
        <p:spPr>
          <a:xfrm>
            <a:off x="6313013" y="4520277"/>
            <a:ext cx="125203" cy="107255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60"/>
          </a:p>
        </p:txBody>
      </p:sp>
      <p:sp>
        <p:nvSpPr>
          <p:cNvPr id="24" name="TextBox 23"/>
          <p:cNvSpPr txBox="1"/>
          <p:nvPr/>
        </p:nvSpPr>
        <p:spPr>
          <a:xfrm>
            <a:off x="8199525" y="2770754"/>
            <a:ext cx="1980673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920" dirty="0"/>
              <a:t>PWM Control</a:t>
            </a:r>
            <a:endParaRPr lang="ko-KR" altLang="en-US" sz="1920" dirty="0"/>
          </a:p>
        </p:txBody>
      </p:sp>
      <p:sp>
        <p:nvSpPr>
          <p:cNvPr id="22" name="Text 1"/>
          <p:cNvSpPr/>
          <p:nvPr/>
        </p:nvSpPr>
        <p:spPr>
          <a:xfrm>
            <a:off x="652952" y="464966"/>
            <a:ext cx="6697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 err="1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시스템</a:t>
            </a: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ko-KR" altLang="en-US" sz="4374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구성</a:t>
            </a:r>
            <a:endParaRPr lang="en-US" sz="4374" dirty="0"/>
          </a:p>
        </p:txBody>
      </p:sp>
      <p:sp>
        <p:nvSpPr>
          <p:cNvPr id="26" name="Text 6"/>
          <p:cNvSpPr/>
          <p:nvPr/>
        </p:nvSpPr>
        <p:spPr>
          <a:xfrm>
            <a:off x="863052" y="397653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altLang="ko-KR" sz="2187" b="1" dirty="0" smtClean="0">
                <a:solidFill>
                  <a:srgbClr val="396AF1"/>
                </a:solidFill>
                <a:latin typeface="Barlow" pitchFamily="34" charset="0"/>
              </a:rPr>
              <a:t>C#</a:t>
            </a:r>
            <a:endParaRPr lang="en-US" altLang="ko-KR" sz="2187" dirty="0"/>
          </a:p>
        </p:txBody>
      </p:sp>
      <p:sp>
        <p:nvSpPr>
          <p:cNvPr id="27" name="Text 6"/>
          <p:cNvSpPr/>
          <p:nvPr/>
        </p:nvSpPr>
        <p:spPr>
          <a:xfrm>
            <a:off x="5452948" y="398057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altLang="ko-KR" sz="2187" b="1" dirty="0" smtClean="0">
                <a:solidFill>
                  <a:srgbClr val="396AF1"/>
                </a:solidFill>
                <a:latin typeface="Barlow" pitchFamily="34" charset="0"/>
              </a:rPr>
              <a:t>STM32</a:t>
            </a:r>
            <a:endParaRPr lang="en-US" altLang="ko-KR" sz="2187" dirty="0"/>
          </a:p>
        </p:txBody>
      </p:sp>
    </p:spTree>
    <p:extLst>
      <p:ext uri="{BB962C8B-B14F-4D97-AF65-F5344CB8AC3E}">
        <p14:creationId xmlns:p14="http://schemas.microsoft.com/office/powerpoint/2010/main" val="3918930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077158"/>
            <a:ext cx="6400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GUI 기능에 대한 간단한 소개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9739065" y="5615672"/>
            <a:ext cx="29565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연결 정보 </a:t>
            </a:r>
            <a:r>
              <a:rPr lang="en-US" sz="2187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인터페이스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9739065" y="6096089"/>
            <a:ext cx="34811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ko-KR" altLang="en-US" sz="1750" dirty="0" smtClean="0"/>
              <a:t>제어가 가능한 상태인지 연결상태를 확인할 수 있습니다</a:t>
            </a:r>
            <a:r>
              <a:rPr lang="en-US" altLang="ko-KR" sz="1750" dirty="0" smtClean="0"/>
              <a:t>.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1797762" y="561567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</a:t>
            </a: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습도</a:t>
            </a: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표시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1797762" y="6096089"/>
            <a:ext cx="34811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실시간으로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온습도정보를 표시하여 사용자가 현재온습도를 알 수 있도록 합니다</a:t>
            </a:r>
            <a:r>
              <a:rPr lang="en-US" altLang="ko-KR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5612168" y="561567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온도 조절 버튼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5612168" y="6096089"/>
            <a:ext cx="34811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사용자가 특정 온도 값을 설정하고 제어하기 </a:t>
            </a:r>
            <a:r>
              <a:rPr lang="en-US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위해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버튼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을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사용할 수 있습니다.</a:t>
            </a:r>
            <a:endParaRPr lang="en-US" sz="1750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780" y="2190031"/>
            <a:ext cx="5022285" cy="2997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101328"/>
            <a:ext cx="6697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시스템 </a:t>
            </a:r>
            <a:r>
              <a:rPr lang="en-US" sz="4374" b="1" dirty="0" err="1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구현</a:t>
            </a: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ko-KR" altLang="en-US" sz="4374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흐름도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65313" y="2240041"/>
            <a:ext cx="99893" cy="5040000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6" name="Shape 3"/>
          <p:cNvSpPr/>
          <p:nvPr/>
        </p:nvSpPr>
        <p:spPr>
          <a:xfrm>
            <a:off x="7565172" y="2890058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convex"/>
            <a:contourClr>
              <a:srgbClr val="FFFFFF"/>
            </a:contourClr>
          </a:sp3d>
        </p:spPr>
      </p:sp>
      <p:sp>
        <p:nvSpPr>
          <p:cNvPr id="7" name="Shape 4"/>
          <p:cNvSpPr/>
          <p:nvPr/>
        </p:nvSpPr>
        <p:spPr>
          <a:xfrm>
            <a:off x="7065228" y="269009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8" name="Text 5"/>
          <p:cNvSpPr/>
          <p:nvPr/>
        </p:nvSpPr>
        <p:spPr>
          <a:xfrm>
            <a:off x="7257990" y="2731765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258" y="273867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시리얼 포트 연결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258" y="3219088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Serial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포트를 통해 </a:t>
            </a:r>
            <a:r>
              <a:rPr lang="en-US" altLang="ko-KR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C#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프로그램과 </a:t>
            </a:r>
            <a:r>
              <a:rPr lang="en-US" altLang="ko-KR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STM32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를 연결합니다</a:t>
            </a:r>
            <a:r>
              <a:rPr lang="en-US" altLang="ko-KR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631" y="3926481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2" name="Shape 9"/>
          <p:cNvSpPr/>
          <p:nvPr/>
        </p:nvSpPr>
        <p:spPr>
          <a:xfrm>
            <a:off x="7065228" y="372651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3" name="Text 10"/>
          <p:cNvSpPr/>
          <p:nvPr/>
        </p:nvSpPr>
        <p:spPr>
          <a:xfrm>
            <a:off x="7223700" y="376818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1198" y="377509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온습도값 요청</a:t>
            </a:r>
            <a:endParaRPr lang="en-US" altLang="ko-KR" sz="2187" dirty="0"/>
          </a:p>
        </p:txBody>
      </p:sp>
      <p:sp>
        <p:nvSpPr>
          <p:cNvPr id="15" name="Text 12"/>
          <p:cNvSpPr/>
          <p:nvPr/>
        </p:nvSpPr>
        <p:spPr>
          <a:xfrm>
            <a:off x="1760220" y="4255510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C#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을 통해 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STM32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에게 온습도 값을 요청합니다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.</a:t>
            </a:r>
            <a:endParaRPr lang="en-US" altLang="ko-KR" sz="1750" dirty="0"/>
          </a:p>
        </p:txBody>
      </p:sp>
      <p:sp>
        <p:nvSpPr>
          <p:cNvPr id="16" name="Shape 13"/>
          <p:cNvSpPr/>
          <p:nvPr/>
        </p:nvSpPr>
        <p:spPr>
          <a:xfrm>
            <a:off x="7565172" y="5043211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7" name="Shape 14"/>
          <p:cNvSpPr/>
          <p:nvPr/>
        </p:nvSpPr>
        <p:spPr>
          <a:xfrm>
            <a:off x="7065228" y="4843246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8" name="Text 15"/>
          <p:cNvSpPr/>
          <p:nvPr/>
        </p:nvSpPr>
        <p:spPr>
          <a:xfrm>
            <a:off x="7223700" y="4884918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258" y="489182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온습도값 전송</a:t>
            </a:r>
            <a:endParaRPr lang="en-US" altLang="ko-KR" sz="2187" dirty="0"/>
          </a:p>
        </p:txBody>
      </p:sp>
      <p:sp>
        <p:nvSpPr>
          <p:cNvPr id="20" name="Text 17"/>
          <p:cNvSpPr/>
          <p:nvPr/>
        </p:nvSpPr>
        <p:spPr>
          <a:xfrm>
            <a:off x="8537258" y="5372241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STM32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가 온습도 센서로 측정한 값을 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C#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에게 전송합니다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altLang="ko-KR" sz="1750" dirty="0"/>
          </a:p>
        </p:txBody>
      </p:sp>
      <p:sp>
        <p:nvSpPr>
          <p:cNvPr id="21" name="Shape 18"/>
          <p:cNvSpPr/>
          <p:nvPr/>
        </p:nvSpPr>
        <p:spPr>
          <a:xfrm>
            <a:off x="6287631" y="6149428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22" name="Shape 19"/>
          <p:cNvSpPr/>
          <p:nvPr/>
        </p:nvSpPr>
        <p:spPr>
          <a:xfrm>
            <a:off x="7065228" y="594946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23" name="Text 20"/>
          <p:cNvSpPr/>
          <p:nvPr/>
        </p:nvSpPr>
        <p:spPr>
          <a:xfrm>
            <a:off x="7216080" y="5991135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2624" dirty="0"/>
          </a:p>
        </p:txBody>
      </p:sp>
      <p:sp>
        <p:nvSpPr>
          <p:cNvPr id="24" name="Text 21"/>
          <p:cNvSpPr/>
          <p:nvPr/>
        </p:nvSpPr>
        <p:spPr>
          <a:xfrm>
            <a:off x="3871198" y="599804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온습도값 화면 출력</a:t>
            </a:r>
            <a:endParaRPr lang="en-US" altLang="ko-KR" sz="2187" dirty="0"/>
          </a:p>
        </p:txBody>
      </p:sp>
      <p:sp>
        <p:nvSpPr>
          <p:cNvPr id="25" name="Text 22"/>
          <p:cNvSpPr/>
          <p:nvPr/>
        </p:nvSpPr>
        <p:spPr>
          <a:xfrm>
            <a:off x="1760220" y="6478458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799"/>
              </a:lnSpc>
            </a:pPr>
            <a:r>
              <a:rPr lang="ko-KR" altLang="en-US" sz="1750" dirty="0"/>
              <a:t>수신한 측정값을 </a:t>
            </a:r>
            <a:r>
              <a:rPr lang="en-US" altLang="ko-KR" sz="1750" dirty="0"/>
              <a:t>C#</a:t>
            </a:r>
            <a:r>
              <a:rPr lang="ko-KR" altLang="en-US" sz="1750" dirty="0"/>
              <a:t>의 </a:t>
            </a:r>
            <a:r>
              <a:rPr lang="en-US" altLang="ko-KR" sz="1750" dirty="0"/>
              <a:t>GUI </a:t>
            </a:r>
            <a:r>
              <a:rPr lang="ko-KR" altLang="en-US" sz="1750" dirty="0"/>
              <a:t>기능을 통해 화면에 표시합니다</a:t>
            </a:r>
            <a:r>
              <a:rPr lang="en-US" altLang="ko-KR" sz="175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101328"/>
            <a:ext cx="6697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시스템 </a:t>
            </a:r>
            <a:r>
              <a:rPr lang="en-US" sz="4374" b="1" dirty="0" err="1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구현</a:t>
            </a: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ko-KR" altLang="en-US" sz="4374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흐름도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65313" y="2240042"/>
            <a:ext cx="99893" cy="4888111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6" name="Shape 3"/>
          <p:cNvSpPr/>
          <p:nvPr/>
        </p:nvSpPr>
        <p:spPr>
          <a:xfrm>
            <a:off x="7565172" y="3660210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convex"/>
            <a:contourClr>
              <a:srgbClr val="FFFFFF"/>
            </a:contourClr>
          </a:sp3d>
        </p:spPr>
      </p:sp>
      <p:sp>
        <p:nvSpPr>
          <p:cNvPr id="7" name="Shape 4"/>
          <p:cNvSpPr/>
          <p:nvPr/>
        </p:nvSpPr>
        <p:spPr>
          <a:xfrm>
            <a:off x="7065228" y="346024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8" name="Text 5"/>
          <p:cNvSpPr/>
          <p:nvPr/>
        </p:nvSpPr>
        <p:spPr>
          <a:xfrm>
            <a:off x="7257990" y="3501917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</a:rPr>
              <a:t>5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258" y="350882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Barlow" pitchFamily="34" charset="0"/>
              </a:rPr>
              <a:t>희망 온도 요청</a:t>
            </a:r>
            <a:endParaRPr lang="en-US" altLang="ko-KR" sz="2187" dirty="0"/>
          </a:p>
        </p:txBody>
      </p:sp>
      <p:sp>
        <p:nvSpPr>
          <p:cNvPr id="10" name="Text 7"/>
          <p:cNvSpPr/>
          <p:nvPr/>
        </p:nvSpPr>
        <p:spPr>
          <a:xfrm>
            <a:off x="8537258" y="3989240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altLang="ko-KR" sz="1750" dirty="0"/>
              <a:t>C#</a:t>
            </a:r>
            <a:r>
              <a:rPr lang="ko-KR" altLang="en-US" sz="1750" dirty="0"/>
              <a:t>의 인터페이스 버튼을 통해 희망 온도를 </a:t>
            </a:r>
            <a:r>
              <a:rPr lang="en-US" altLang="ko-KR" sz="1750" dirty="0"/>
              <a:t>STM32</a:t>
            </a:r>
            <a:r>
              <a:rPr lang="ko-KR" altLang="en-US" sz="1750" dirty="0"/>
              <a:t>에 요청합니다</a:t>
            </a:r>
            <a:r>
              <a:rPr lang="en-US" altLang="ko-KR" sz="1750" dirty="0"/>
              <a:t>.</a:t>
            </a:r>
          </a:p>
        </p:txBody>
      </p:sp>
      <p:sp>
        <p:nvSpPr>
          <p:cNvPr id="11" name="Shape 8"/>
          <p:cNvSpPr/>
          <p:nvPr/>
        </p:nvSpPr>
        <p:spPr>
          <a:xfrm>
            <a:off x="6287631" y="5175118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2" name="Shape 9"/>
          <p:cNvSpPr/>
          <p:nvPr/>
        </p:nvSpPr>
        <p:spPr>
          <a:xfrm>
            <a:off x="7065228" y="497515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3" name="Text 10"/>
          <p:cNvSpPr/>
          <p:nvPr/>
        </p:nvSpPr>
        <p:spPr>
          <a:xfrm>
            <a:off x="7223700" y="5016824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</a:rPr>
              <a:t>6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1198" y="50237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에어컨 및 히터 구동</a:t>
            </a:r>
            <a:endParaRPr lang="en-US" altLang="ko-KR" sz="2187" dirty="0"/>
          </a:p>
        </p:txBody>
      </p:sp>
      <p:sp>
        <p:nvSpPr>
          <p:cNvPr id="15" name="Text 12"/>
          <p:cNvSpPr/>
          <p:nvPr/>
        </p:nvSpPr>
        <p:spPr>
          <a:xfrm>
            <a:off x="1760220" y="5504147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STM32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는 현재 온도와 </a:t>
            </a:r>
            <a:r>
              <a:rPr lang="ko-KR" altLang="en-US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희망온도의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 차이에 따라 에어컨 및 히터를 구동합니다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.</a:t>
            </a:r>
            <a:endParaRPr lang="en-US" altLang="ko-KR" sz="1750" dirty="0"/>
          </a:p>
        </p:txBody>
      </p:sp>
    </p:spTree>
    <p:extLst>
      <p:ext uri="{BB962C8B-B14F-4D97-AF65-F5344CB8AC3E}">
        <p14:creationId xmlns:p14="http://schemas.microsoft.com/office/powerpoint/2010/main" val="389824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08940" y="5295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ko-KR" altLang="en-US" sz="4374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시연 영상</a:t>
            </a:r>
            <a:endParaRPr lang="en-US" sz="4374" dirty="0"/>
          </a:p>
        </p:txBody>
      </p:sp>
      <p:sp>
        <p:nvSpPr>
          <p:cNvPr id="10" name="Text 6"/>
          <p:cNvSpPr/>
          <p:nvPr/>
        </p:nvSpPr>
        <p:spPr>
          <a:xfrm>
            <a:off x="2482334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6259711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10037088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9" name="C#프로젝트 시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 rot="10800000">
            <a:off x="1941001" y="1475243"/>
            <a:ext cx="10343763" cy="581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44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08940" y="28110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ko-KR" altLang="en-US" sz="4374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구현코드</a:t>
            </a:r>
            <a:endParaRPr lang="en-US" sz="4374" dirty="0"/>
          </a:p>
        </p:txBody>
      </p:sp>
      <p:sp>
        <p:nvSpPr>
          <p:cNvPr id="10" name="Text 6"/>
          <p:cNvSpPr/>
          <p:nvPr/>
        </p:nvSpPr>
        <p:spPr>
          <a:xfrm>
            <a:off x="2482334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6259711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10037088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19" y="1928090"/>
            <a:ext cx="7432764" cy="630151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1802" y="975479"/>
            <a:ext cx="6716062" cy="3820058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31802" y="4736940"/>
            <a:ext cx="5725324" cy="3543795"/>
          </a:xfrm>
          <a:prstGeom prst="rect">
            <a:avLst/>
          </a:prstGeom>
        </p:spPr>
      </p:pic>
      <p:sp>
        <p:nvSpPr>
          <p:cNvPr id="17" name="Text 5"/>
          <p:cNvSpPr/>
          <p:nvPr/>
        </p:nvSpPr>
        <p:spPr>
          <a:xfrm>
            <a:off x="263867" y="141217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STM32 Code</a:t>
            </a:r>
            <a:endParaRPr lang="en-US" sz="2187" dirty="0"/>
          </a:p>
        </p:txBody>
      </p:sp>
      <p:sp>
        <p:nvSpPr>
          <p:cNvPr id="20" name="Text 5"/>
          <p:cNvSpPr/>
          <p:nvPr/>
        </p:nvSpPr>
        <p:spPr>
          <a:xfrm>
            <a:off x="5574149" y="1410773"/>
            <a:ext cx="13363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C# Code</a:t>
            </a:r>
            <a:endParaRPr lang="en-US" sz="2187" dirty="0"/>
          </a:p>
        </p:txBody>
      </p:sp>
      <p:sp>
        <p:nvSpPr>
          <p:cNvPr id="15" name="아래쪽 화살표 14"/>
          <p:cNvSpPr/>
          <p:nvPr/>
        </p:nvSpPr>
        <p:spPr>
          <a:xfrm>
            <a:off x="2098379" y="1412179"/>
            <a:ext cx="315604" cy="4661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화살표 15"/>
          <p:cNvSpPr/>
          <p:nvPr/>
        </p:nvSpPr>
        <p:spPr>
          <a:xfrm>
            <a:off x="6989729" y="1486244"/>
            <a:ext cx="483314" cy="2486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79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432</Words>
  <Application>Microsoft Office PowerPoint</Application>
  <PresentationFormat>사용자 지정</PresentationFormat>
  <Paragraphs>96</Paragraphs>
  <Slides>12</Slides>
  <Notes>11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LG</cp:lastModifiedBy>
  <cp:revision>26</cp:revision>
  <dcterms:created xsi:type="dcterms:W3CDTF">2023-12-29T00:26:21Z</dcterms:created>
  <dcterms:modified xsi:type="dcterms:W3CDTF">2024-05-03T07:30:29Z</dcterms:modified>
</cp:coreProperties>
</file>